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0"/>
  </p:handoutMasterIdLst>
  <p:sldIdLst>
    <p:sldId id="256" r:id="rId2"/>
    <p:sldId id="260" r:id="rId3"/>
    <p:sldId id="257" r:id="rId4"/>
    <p:sldId id="261" r:id="rId5"/>
    <p:sldId id="278" r:id="rId6"/>
    <p:sldId id="263" r:id="rId7"/>
    <p:sldId id="266" r:id="rId8"/>
    <p:sldId id="279" r:id="rId9"/>
    <p:sldId id="264" r:id="rId10"/>
    <p:sldId id="269" r:id="rId11"/>
    <p:sldId id="280" r:id="rId12"/>
    <p:sldId id="283" r:id="rId13"/>
    <p:sldId id="281" r:id="rId14"/>
    <p:sldId id="271" r:id="rId15"/>
    <p:sldId id="284" r:id="rId16"/>
    <p:sldId id="272" r:id="rId17"/>
    <p:sldId id="285" r:id="rId18"/>
    <p:sldId id="277" r:id="rId1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4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00A5B-FD44-4F34-80B2-332A2F23CB64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49098-22E4-4109-851F-0DF40B26E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19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4BC39D-98FB-4366-940B-13B168EF7E12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7DEAC-165D-4349-A1F9-26D36D360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4BC39D-98FB-4366-940B-13B168EF7E12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7DEAC-165D-4349-A1F9-26D36D360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4BC39D-98FB-4366-940B-13B168EF7E12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7DEAC-165D-4349-A1F9-26D36D360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4BC39D-98FB-4366-940B-13B168EF7E12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7DEAC-165D-4349-A1F9-26D36D360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4BC39D-98FB-4366-940B-13B168EF7E12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7DEAC-165D-4349-A1F9-26D36D360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4BC39D-98FB-4366-940B-13B168EF7E12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7DEAC-165D-4349-A1F9-26D36D360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4BC39D-98FB-4366-940B-13B168EF7E12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7DEAC-165D-4349-A1F9-26D36D360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4BC39D-98FB-4366-940B-13B168EF7E12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7DEAC-165D-4349-A1F9-26D36D360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4BC39D-98FB-4366-940B-13B168EF7E12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7DEAC-165D-4349-A1F9-26D36D360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4BC39D-98FB-4366-940B-13B168EF7E12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7DEAC-165D-4349-A1F9-26D36D360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4BC39D-98FB-4366-940B-13B168EF7E12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7DEAC-165D-4349-A1F9-26D36D3606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74BC39D-98FB-4366-940B-13B168EF7E12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747DEAC-165D-4349-A1F9-26D36D360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hyperlink" Target="http://emp.arc.losrios.edu/progrevvoconly.asp?userID=74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hyperlink" Target="http://emp.arc.losrios.edu/progrevrecommend.asp?userID=74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mp.arc.losrios.edu/progrevoverview.asp?userID=74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emp.arc.losrios.edu/progrevstudlearn.asp?userID=74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 Review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2016-2017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371600"/>
            <a:ext cx="7667625" cy="22669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886200"/>
            <a:ext cx="7705725" cy="1114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</a:t>
            </a:r>
            <a:r>
              <a:rPr lang="en-US" dirty="0" smtClean="0"/>
              <a:t>Success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8020048" cy="4389120"/>
          </a:xfrm>
        </p:spPr>
        <p:txBody>
          <a:bodyPr>
            <a:normAutofit/>
          </a:bodyPr>
          <a:lstStyle/>
          <a:p>
            <a:r>
              <a:rPr lang="en-US" b="1" dirty="0" smtClean="0"/>
              <a:t>SLO Assessment – Instruction</a:t>
            </a:r>
          </a:p>
          <a:p>
            <a:pPr marL="0" indent="0">
              <a:buNone/>
            </a:pPr>
            <a:endParaRPr lang="en-US" b="1" dirty="0" smtClean="0"/>
          </a:p>
          <a:p>
            <a:pPr lvl="1"/>
            <a:r>
              <a:rPr lang="en-US" dirty="0"/>
              <a:t>Please provide a summary of your discipline's SLO Assessment results over the last 6 </a:t>
            </a:r>
            <a:r>
              <a:rPr lang="en-US" dirty="0" smtClean="0"/>
              <a:t>years.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Based on your discipline's SLO assessment work, what </a:t>
            </a:r>
            <a:r>
              <a:rPr lang="en-US" dirty="0" smtClean="0"/>
              <a:t>improvements </a:t>
            </a:r>
            <a:r>
              <a:rPr lang="en-US" dirty="0"/>
              <a:t>to student learning have </a:t>
            </a:r>
            <a:r>
              <a:rPr lang="en-US" dirty="0" smtClean="0"/>
              <a:t>occurred?</a:t>
            </a:r>
            <a:endParaRPr lang="en-US" b="1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List the discipline’s plans for continuous quality improvement for student learning outcomes.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Student </a:t>
            </a:r>
            <a:r>
              <a:rPr lang="en-US" smtClean="0"/>
              <a:t>Success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8020048" cy="438912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SLO Assessment – Student Services</a:t>
            </a:r>
          </a:p>
          <a:p>
            <a:pPr marL="0" indent="0">
              <a:buNone/>
            </a:pPr>
            <a:endParaRPr lang="en-US" b="1" dirty="0" smtClean="0"/>
          </a:p>
          <a:p>
            <a:pPr lvl="1"/>
            <a:r>
              <a:rPr lang="en-US" dirty="0" smtClean="0"/>
              <a:t>How does your program routinely utilize its student learning outcomes results for program planning/improvements?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what ways have your program improvements impacted student learning?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What needs improvements and why?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List the discipline’s plans for continuous quality improvement for student learning outcomes.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65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Literacy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8020048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How do your courses help students learn to recognize when information is needed and give students the ability to locate, evaluate, and effectively use the needed information?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How are information literacy skills evaluated in your program?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7791448" cy="4389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Instruction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What </a:t>
            </a:r>
            <a:r>
              <a:rPr lang="en-US" dirty="0"/>
              <a:t>percentages of your student population enroll in DE </a:t>
            </a:r>
            <a:r>
              <a:rPr lang="en-US" dirty="0" smtClean="0"/>
              <a:t>courses?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How </a:t>
            </a:r>
            <a:r>
              <a:rPr lang="en-US" dirty="0"/>
              <a:t>successful are students who enroll in DE courses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lvl="1"/>
            <a:r>
              <a:rPr lang="en-US" dirty="0"/>
              <a:t>Compare and contrast success rates for Distance Education sections of the same course offered in face-to-face sections. How does a distance education course differ from face-to-face</a:t>
            </a:r>
            <a:r>
              <a:rPr lang="en-US" dirty="0" smtClean="0"/>
              <a:t>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7791448" cy="43891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Student Services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/>
              <a:t>Describe any online or Distance Ed service your program offers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How effective are your current methods/procedures? </a:t>
            </a:r>
            <a:br>
              <a:rPr lang="en-US" dirty="0"/>
            </a:br>
            <a:r>
              <a:rPr lang="en-US" dirty="0"/>
              <a:t>What is working </a:t>
            </a:r>
            <a:r>
              <a:rPr lang="en-US" dirty="0" smtClean="0"/>
              <a:t>well and what </a:t>
            </a:r>
            <a:r>
              <a:rPr lang="en-US" dirty="0"/>
              <a:t>needs </a:t>
            </a:r>
            <a:r>
              <a:rPr lang="en-US" dirty="0" smtClean="0"/>
              <a:t>improvement?</a:t>
            </a:r>
          </a:p>
          <a:p>
            <a:pPr marL="347472" lvl="1" indent="0">
              <a:buNone/>
            </a:pPr>
            <a:r>
              <a:rPr lang="en-US" dirty="0" smtClean="0"/>
              <a:t> </a:t>
            </a:r>
          </a:p>
          <a:p>
            <a:pPr lvl="1"/>
            <a:r>
              <a:rPr lang="en-US" dirty="0"/>
              <a:t>In hindsight, did you learn that there were data needs (new and/or improved) which could have better assisted you with this report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Please describe what your data needs would be for your next program review cycle and </a:t>
            </a:r>
            <a:r>
              <a:rPr lang="en-US" dirty="0" smtClean="0"/>
              <a:t>how you </a:t>
            </a:r>
            <a:r>
              <a:rPr lang="en-US" dirty="0"/>
              <a:t>plan to obtain the </a:t>
            </a:r>
            <a:r>
              <a:rPr lang="en-US" dirty="0" smtClean="0"/>
              <a:t>data?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242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Vocational Programs Only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7791448" cy="4389120"/>
          </a:xfrm>
        </p:spPr>
        <p:txBody>
          <a:bodyPr/>
          <a:lstStyle/>
          <a:p>
            <a:r>
              <a:rPr lang="en-US" dirty="0" smtClean="0"/>
              <a:t>How well does your department prepare students for a job? What are the indicators?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Does your program provide any assistance with job placement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What evidence exists that program completers (or near completers) are successful on the </a:t>
            </a:r>
            <a:r>
              <a:rPr lang="en-US" dirty="0" smtClean="0"/>
              <a:t>job</a:t>
            </a:r>
            <a:r>
              <a:rPr lang="en-US" dirty="0"/>
              <a:t>?</a:t>
            </a:r>
          </a:p>
        </p:txBody>
      </p:sp>
      <p:pic>
        <p:nvPicPr>
          <p:cNvPr id="1026" name="Picture 2" descr="C:\Program Files\Microsoft Office\MEDIA\CAGCAT10\j0291984.wm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810000"/>
            <a:ext cx="1807769" cy="19138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Conclusions and </a:t>
            </a:r>
            <a:br>
              <a:rPr lang="en-US" dirty="0" smtClean="0"/>
            </a:br>
            <a:r>
              <a:rPr lang="en-US" dirty="0" smtClean="0"/>
              <a:t>Recommendations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8058" y="990600"/>
            <a:ext cx="7696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What are the </a:t>
            </a:r>
            <a:r>
              <a:rPr lang="en-US" sz="2400" b="1" dirty="0"/>
              <a:t>strengths</a:t>
            </a:r>
            <a:r>
              <a:rPr lang="en-US" sz="2400" dirty="0"/>
              <a:t> of the program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r>
              <a:rPr lang="en-US" sz="2400" dirty="0"/>
              <a:t>List, as a set of outcomes, your plans for maintaining the quality of the program. (this goes into your EMP)</a:t>
            </a:r>
          </a:p>
          <a:p>
            <a:endParaRPr lang="en-US" sz="2400" dirty="0"/>
          </a:p>
          <a:p>
            <a:r>
              <a:rPr lang="en-US" sz="2400" dirty="0"/>
              <a:t>What are the </a:t>
            </a:r>
            <a:r>
              <a:rPr lang="en-US" sz="2400" b="1" dirty="0"/>
              <a:t>challenges</a:t>
            </a:r>
            <a:r>
              <a:rPr lang="en-US" sz="2400" dirty="0"/>
              <a:t> of the program?</a:t>
            </a:r>
          </a:p>
          <a:p>
            <a:endParaRPr lang="en-US" sz="2400" dirty="0" smtClean="0"/>
          </a:p>
          <a:p>
            <a:r>
              <a:rPr lang="en-US" sz="2400" dirty="0" smtClean="0"/>
              <a:t>List</a:t>
            </a:r>
            <a:r>
              <a:rPr lang="en-US" sz="2400" dirty="0"/>
              <a:t>, as a set of outcomes, your plans for addressing these challenges. </a:t>
            </a:r>
            <a:r>
              <a:rPr lang="en-US" sz="2400" dirty="0" smtClean="0"/>
              <a:t>(This </a:t>
            </a:r>
            <a:r>
              <a:rPr lang="en-US" sz="2400" dirty="0"/>
              <a:t>goes into your </a:t>
            </a:r>
            <a:r>
              <a:rPr lang="en-US" sz="2400" dirty="0" smtClean="0"/>
              <a:t>EMP.)</a:t>
            </a:r>
            <a:endParaRPr lang="en-US" sz="2400" dirty="0"/>
          </a:p>
          <a:p>
            <a:endParaRPr lang="en-US" sz="2400" dirty="0"/>
          </a:p>
        </p:txBody>
      </p:sp>
      <p:pic>
        <p:nvPicPr>
          <p:cNvPr id="8" name="Picture 2" descr="C:\Users\w0005758\AppData\Local\Microsoft\Windows\Temporary Internet Files\Content.IE5\PCJXHXEZ\MCj02512850000[1].wm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5029200"/>
            <a:ext cx="918058" cy="613562"/>
          </a:xfrm>
          <a:prstGeom prst="rect">
            <a:avLst/>
          </a:prstGeom>
          <a:noFill/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702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066800"/>
            <a:ext cx="7765143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for this training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5124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Understand ARC’s planning process and where Program Review fits in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Understand how to use the online Program Review system and the required components within the system</a:t>
            </a:r>
          </a:p>
          <a:p>
            <a:endParaRPr lang="en-US" dirty="0" smtClean="0"/>
          </a:p>
          <a:p>
            <a:r>
              <a:rPr lang="en-US" dirty="0" smtClean="0"/>
              <a:t>Understand the program review data provided</a:t>
            </a:r>
          </a:p>
          <a:p>
            <a:endParaRPr lang="en-US" dirty="0" smtClean="0"/>
          </a:p>
          <a:p>
            <a:r>
              <a:rPr lang="en-US" dirty="0" smtClean="0"/>
              <a:t>Understand the timeline for completion of program review</a:t>
            </a:r>
          </a:p>
          <a:p>
            <a:endParaRPr lang="en-US" dirty="0" smtClean="0"/>
          </a:p>
          <a:p>
            <a:r>
              <a:rPr lang="en-US" dirty="0" smtClean="0"/>
              <a:t>Know when drop in sessions are scheduled though out the year</a:t>
            </a:r>
          </a:p>
          <a:p>
            <a:endParaRPr lang="en-US" dirty="0" smtClean="0"/>
          </a:p>
          <a:p>
            <a:r>
              <a:rPr lang="en-US" dirty="0" smtClean="0"/>
              <a:t>Have all your questions answered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Planning at ARC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609600"/>
            <a:ext cx="4518940" cy="464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ARC Mission Statement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Mission Statement</a:t>
            </a:r>
          </a:p>
          <a:p>
            <a:pPr lvl="1"/>
            <a:r>
              <a:rPr lang="en-US" dirty="0" smtClean="0"/>
              <a:t>Describe how your program has supported the College's mission.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Outcomes </a:t>
            </a:r>
            <a:r>
              <a:rPr lang="en-US" dirty="0"/>
              <a:t>and Recommendations from Previous Program Reviews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Recommendation from Previous Program Review Report</a:t>
            </a:r>
          </a:p>
          <a:p>
            <a:pPr lvl="1"/>
            <a:r>
              <a:rPr lang="en-US" dirty="0" smtClean="0"/>
              <a:t>Were the previous program review outcomes addressing </a:t>
            </a:r>
            <a:r>
              <a:rPr lang="en-US" b="1" dirty="0" smtClean="0"/>
              <a:t>strengths</a:t>
            </a:r>
            <a:r>
              <a:rPr lang="en-US" dirty="0" smtClean="0"/>
              <a:t> achieved?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Were the previous program review outcomes addressing </a:t>
            </a:r>
            <a:r>
              <a:rPr lang="en-US" b="1" dirty="0" smtClean="0"/>
              <a:t>challenges</a:t>
            </a:r>
            <a:r>
              <a:rPr lang="en-US" dirty="0" smtClean="0"/>
              <a:t> achieved?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Were the previous program review outcomes addressing </a:t>
            </a:r>
            <a:r>
              <a:rPr lang="en-US" b="1" dirty="0" smtClean="0"/>
              <a:t>SLOs </a:t>
            </a:r>
            <a:r>
              <a:rPr lang="en-US" dirty="0" smtClean="0"/>
              <a:t>achieved?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Analysis </a:t>
            </a:r>
            <a:r>
              <a:rPr lang="en-US" dirty="0"/>
              <a:t>of Data: A 6 Year </a:t>
            </a:r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7486648" cy="4389120"/>
          </a:xfrm>
        </p:spPr>
        <p:txBody>
          <a:bodyPr>
            <a:normAutofit/>
          </a:bodyPr>
          <a:lstStyle/>
          <a:p>
            <a:r>
              <a:rPr lang="en-US" b="1" dirty="0"/>
              <a:t>Student Enrollments and </a:t>
            </a:r>
            <a:r>
              <a:rPr lang="en-US" b="1" dirty="0" smtClean="0"/>
              <a:t>Characteristics</a:t>
            </a:r>
          </a:p>
          <a:p>
            <a:pPr lvl="1"/>
            <a:r>
              <a:rPr lang="en-US" dirty="0"/>
              <a:t>Using the course enrollment and demographic profile. Are there any data that are significantly </a:t>
            </a:r>
            <a:r>
              <a:rPr lang="en-US"/>
              <a:t>different </a:t>
            </a:r>
            <a:r>
              <a:rPr lang="en-US" smtClean="0"/>
              <a:t>than </a:t>
            </a:r>
            <a:r>
              <a:rPr lang="en-US" dirty="0"/>
              <a:t>the college?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/>
              <a:t>Does the difference affect the program, planning and/or student </a:t>
            </a:r>
            <a:r>
              <a:rPr lang="en-US" dirty="0" smtClean="0"/>
              <a:t>success?</a:t>
            </a:r>
            <a:endParaRPr lang="en-US" i="1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/>
              <a:t>What, if anything, can you do to address these differences?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student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34200" y="4724400"/>
            <a:ext cx="1619250" cy="1076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309" y="3276600"/>
            <a:ext cx="7705725" cy="10382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752600"/>
            <a:ext cx="7658100" cy="1038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Success Reflection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7943848" cy="438912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Curriculum</a:t>
            </a:r>
          </a:p>
          <a:p>
            <a:pPr lvl="1"/>
            <a:r>
              <a:rPr lang="en-US" dirty="0" smtClean="0"/>
              <a:t>Have all course and program outlines been updated in the last 6 years?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How well do your courses support the program student learning outcomes?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Are students able to complete the courses required for your degrees and/or program in a "normal" timeframe?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Address any major changes or additions in curriculum in the past 6 years.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Student </a:t>
            </a:r>
            <a:r>
              <a:rPr lang="en-US" dirty="0" smtClean="0"/>
              <a:t>Success Reflection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7486648" cy="4389120"/>
          </a:xfrm>
        </p:spPr>
        <p:txBody>
          <a:bodyPr>
            <a:normAutofit/>
          </a:bodyPr>
          <a:lstStyle/>
          <a:p>
            <a:r>
              <a:rPr lang="en-US" b="1" dirty="0" smtClean="0"/>
              <a:t>Student Success </a:t>
            </a:r>
          </a:p>
          <a:p>
            <a:pPr lvl="1"/>
            <a:r>
              <a:rPr lang="en-US" dirty="0"/>
              <a:t>Course sequence and scheduling: How effective are course scheduling, offerings, and sequence in students completing their educational goal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How successful are students in your courses?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i="1" dirty="0" smtClean="0"/>
          </a:p>
          <a:p>
            <a:endParaRPr lang="en-US" dirty="0" smtClean="0"/>
          </a:p>
        </p:txBody>
      </p:sp>
      <p:pic>
        <p:nvPicPr>
          <p:cNvPr id="4" name="Picture 3" descr="student2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5600" y="4419600"/>
            <a:ext cx="161925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3092</TotalTime>
  <Words>603</Words>
  <Application>Microsoft Office PowerPoint</Application>
  <PresentationFormat>On-screen Show (4:3)</PresentationFormat>
  <Paragraphs>100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Verdana</vt:lpstr>
      <vt:lpstr>Wingdings 2</vt:lpstr>
      <vt:lpstr>Aspect</vt:lpstr>
      <vt:lpstr>Program Review Training</vt:lpstr>
      <vt:lpstr>OUTCOMES for this training</vt:lpstr>
      <vt:lpstr>Institutional Planning at ARC</vt:lpstr>
      <vt:lpstr>ARC Mission Statement</vt:lpstr>
      <vt:lpstr>Outcomes and Recommendations from Previous Program Reviews</vt:lpstr>
      <vt:lpstr>Analysis of Data: A 6 Year Reflection</vt:lpstr>
      <vt:lpstr>PowerPoint Presentation</vt:lpstr>
      <vt:lpstr>Student Success Reflection</vt:lpstr>
      <vt:lpstr> Student Success Reflection</vt:lpstr>
      <vt:lpstr>PowerPoint Presentation</vt:lpstr>
      <vt:lpstr>Student Success Reflection</vt:lpstr>
      <vt:lpstr>Student Success Reflection</vt:lpstr>
      <vt:lpstr>Information Literacy</vt:lpstr>
      <vt:lpstr>Distance Education</vt:lpstr>
      <vt:lpstr>Distance Education</vt:lpstr>
      <vt:lpstr>Vocational Programs Only</vt:lpstr>
      <vt:lpstr>Conclusions and  Recommendations </vt:lpstr>
      <vt:lpstr>Timeline</vt:lpstr>
    </vt:vector>
  </TitlesOfParts>
  <Company>LRCCD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Review Training</dc:title>
  <dc:creator>Cathie Browning</dc:creator>
  <cp:lastModifiedBy>Lensky II, Petr</cp:lastModifiedBy>
  <cp:revision>198</cp:revision>
  <cp:lastPrinted>2014-10-29T22:59:15Z</cp:lastPrinted>
  <dcterms:created xsi:type="dcterms:W3CDTF">2009-09-24T18:19:57Z</dcterms:created>
  <dcterms:modified xsi:type="dcterms:W3CDTF">2016-10-18T16:44:23Z</dcterms:modified>
</cp:coreProperties>
</file>